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61" r:id="rId4"/>
    <p:sldId id="287" r:id="rId5"/>
    <p:sldId id="288" r:id="rId6"/>
    <p:sldId id="289" r:id="rId7"/>
    <p:sldId id="291" r:id="rId8"/>
    <p:sldId id="292" r:id="rId9"/>
    <p:sldId id="303" r:id="rId10"/>
    <p:sldId id="316" r:id="rId11"/>
    <p:sldId id="299" r:id="rId12"/>
    <p:sldId id="312" r:id="rId13"/>
    <p:sldId id="298" r:id="rId14"/>
    <p:sldId id="304" r:id="rId15"/>
    <p:sldId id="305" r:id="rId16"/>
    <p:sldId id="306" r:id="rId17"/>
    <p:sldId id="295" r:id="rId18"/>
    <p:sldId id="296" r:id="rId19"/>
    <p:sldId id="297" r:id="rId20"/>
    <p:sldId id="311" r:id="rId21"/>
    <p:sldId id="300" r:id="rId22"/>
    <p:sldId id="301" r:id="rId23"/>
    <p:sldId id="302" r:id="rId24"/>
    <p:sldId id="310" r:id="rId25"/>
    <p:sldId id="313" r:id="rId26"/>
    <p:sldId id="307" r:id="rId27"/>
    <p:sldId id="309" r:id="rId28"/>
    <p:sldId id="308" r:id="rId29"/>
    <p:sldId id="317" r:id="rId30"/>
    <p:sldId id="314" r:id="rId31"/>
    <p:sldId id="315" r:id="rId32"/>
    <p:sldId id="293" r:id="rId33"/>
    <p:sldId id="29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153"/>
    <a:srgbClr val="FF6E13"/>
    <a:srgbClr val="FFFAE1"/>
    <a:srgbClr val="B48B61"/>
    <a:srgbClr val="FFFAE0"/>
    <a:srgbClr val="6F7071"/>
    <a:srgbClr val="CD8B2E"/>
    <a:srgbClr val="595347"/>
    <a:srgbClr val="D9D8D5"/>
    <a:srgbClr val="FD940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5" autoAdjust="0"/>
    <p:restoredTop sz="86377"/>
  </p:normalViewPr>
  <p:slideViewPr>
    <p:cSldViewPr snapToGrid="0" showGuides="1">
      <p:cViewPr varScale="1">
        <p:scale>
          <a:sx n="95" d="100"/>
          <a:sy n="95" d="100"/>
        </p:scale>
        <p:origin x="840" y="9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D5916-3D50-294F-B327-0B95C29E08E8}" type="datetimeFigureOut">
              <a:rPr kumimoji="1" lang="ko-Kore-KR" altLang="en-US" smtClean="0"/>
              <a:t>12/16/2024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6D5FB-8D60-0C4D-B8B6-984FCB4763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1318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6D5FB-8D60-0C4D-B8B6-984FCB47638A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313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6D5FB-8D60-0C4D-B8B6-984FCB47638A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5928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1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70576-C598-413D-9D50-1D8263FFE92C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71F88D5-E7AB-43D9-9D83-DD09EDC3D478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34CF9A-62B9-0A11-CE72-3FCDD9148F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4031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02BCE-943B-7050-18C2-CED9A7DF4C80}"/>
              </a:ext>
            </a:extLst>
          </p:cNvPr>
          <p:cNvSpPr txBox="1"/>
          <p:nvPr/>
        </p:nvSpPr>
        <p:spPr>
          <a:xfrm>
            <a:off x="3038960" y="2875002"/>
            <a:ext cx="61140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당근마켓</a:t>
            </a:r>
            <a:endParaRPr lang="ko-Kore-KR" altLang="en-US" sz="6600" dirty="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B5D8A-632A-C476-2686-1CF2A2810645}"/>
              </a:ext>
            </a:extLst>
          </p:cNvPr>
          <p:cNvSpPr txBox="1"/>
          <p:nvPr/>
        </p:nvSpPr>
        <p:spPr>
          <a:xfrm>
            <a:off x="6096001" y="5667271"/>
            <a:ext cx="591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Source:git@github.com:rana0122/carrotMarket1.git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8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CCD3B1C-9612-937F-61ED-763961750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18" y="832449"/>
            <a:ext cx="5587282" cy="5923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D65703-C6BD-5DC8-E41F-A81DA6909C08}"/>
              </a:ext>
            </a:extLst>
          </p:cNvPr>
          <p:cNvSpPr txBox="1"/>
          <p:nvPr/>
        </p:nvSpPr>
        <p:spPr>
          <a:xfrm>
            <a:off x="4339711" y="186118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카카오</a:t>
            </a:r>
            <a:r>
              <a:rPr lang="en-US" altLang="ko-KR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API</a:t>
            </a:r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로 경로 검색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C948D-32C1-03ED-9C1E-78C224D75D71}"/>
              </a:ext>
            </a:extLst>
          </p:cNvPr>
          <p:cNvSpPr txBox="1"/>
          <p:nvPr/>
        </p:nvSpPr>
        <p:spPr>
          <a:xfrm>
            <a:off x="6358247" y="1397675"/>
            <a:ext cx="5325035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경로 검색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카카오맵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사용하여 출발지와 도착지 간의 경로를 표시합니다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1143000" lvl="2" indent="-22860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출발지와 도착지 입력 필드 제공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경로의 거리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예상 소요시간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요금 정보를 제공합니다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지도에 경로가 시각적으로 표시됩니다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1143000" lvl="2" indent="-228600">
              <a:buFont typeface="+mj-lt"/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143000" lvl="2" indent="-228600">
              <a:buFont typeface="+mj-lt"/>
              <a:buAutoNum type="arabicPeriod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366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76EA6E-6527-2764-F07E-764A9868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74" r="864" b="1"/>
          <a:stretch/>
        </p:blipFill>
        <p:spPr>
          <a:xfrm>
            <a:off x="406132" y="819749"/>
            <a:ext cx="5876334" cy="568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0F98C2-C5E9-0188-2D4D-8B5227F426F3}"/>
              </a:ext>
            </a:extLst>
          </p:cNvPr>
          <p:cNvSpPr txBox="1"/>
          <p:nvPr/>
        </p:nvSpPr>
        <p:spPr>
          <a:xfrm>
            <a:off x="5243843" y="173418"/>
            <a:ext cx="218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로그인 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B7BC2-886E-0EBD-CCB2-F82D3920065D}"/>
              </a:ext>
            </a:extLst>
          </p:cNvPr>
          <p:cNvSpPr txBox="1"/>
          <p:nvPr/>
        </p:nvSpPr>
        <p:spPr>
          <a:xfrm>
            <a:off x="6551884" y="1161007"/>
            <a:ext cx="5325035" cy="33239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로그인설명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기존 사용자는 이메일과 비밀번호를 입력하여 로그인할 수 있습니다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이메일 입력 필드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비밀번호 입력 필드 제공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버튼 클릭 시 인증 후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메인화면으로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이동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회원가입 링크를 제공하여 신규 사용자는 회원가입 화면으로 이동 가능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040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AE1235-1A86-ABB7-D989-A976B22389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3" r="2559"/>
          <a:stretch/>
        </p:blipFill>
        <p:spPr>
          <a:xfrm>
            <a:off x="790115" y="819749"/>
            <a:ext cx="5040529" cy="5883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02C18C-D019-73D2-4737-6C3892E5E7D3}"/>
              </a:ext>
            </a:extLst>
          </p:cNvPr>
          <p:cNvSpPr txBox="1"/>
          <p:nvPr/>
        </p:nvSpPr>
        <p:spPr>
          <a:xfrm>
            <a:off x="5243843" y="1734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회원가입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83D808-B307-7921-651B-40079257B416}"/>
              </a:ext>
            </a:extLst>
          </p:cNvPr>
          <p:cNvSpPr txBox="1"/>
          <p:nvPr/>
        </p:nvSpPr>
        <p:spPr>
          <a:xfrm>
            <a:off x="6239912" y="1120676"/>
            <a:ext cx="5325035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정보 입력설명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사용자는 이름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이메일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비밀번호 등 기본 정보를 입력하고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회원가입할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 있습니다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이메일 중복 확인 기능 제공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거래 반경 설정 슬라이더 제공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(0km ~ 100km).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프로필 이미지 업로드 기능 제공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597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5B05C7-569D-A9FE-8D48-5635DDCBF619}"/>
              </a:ext>
            </a:extLst>
          </p:cNvPr>
          <p:cNvSpPr txBox="1"/>
          <p:nvPr/>
        </p:nvSpPr>
        <p:spPr>
          <a:xfrm>
            <a:off x="4812635" y="186865"/>
            <a:ext cx="256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회원정보 수정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DB1E346-07ED-FF4B-EDBA-F800F27ADDD8}"/>
              </a:ext>
            </a:extLst>
          </p:cNvPr>
          <p:cNvGrpSpPr/>
          <p:nvPr/>
        </p:nvGrpSpPr>
        <p:grpSpPr>
          <a:xfrm>
            <a:off x="841828" y="947057"/>
            <a:ext cx="5053363" cy="5910943"/>
            <a:chOff x="841828" y="947057"/>
            <a:chExt cx="10508343" cy="591094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7832356-98CB-1CFF-DE95-3358EABF2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1828" y="947057"/>
              <a:ext cx="10508343" cy="591094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E9FD9D-08C6-40BC-B36E-ABA6C67BE8C0}"/>
                </a:ext>
              </a:extLst>
            </p:cNvPr>
            <p:cNvSpPr/>
            <p:nvPr/>
          </p:nvSpPr>
          <p:spPr>
            <a:xfrm>
              <a:off x="5195232" y="3500519"/>
              <a:ext cx="1836939" cy="360281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251C1D2-9526-422C-07FF-715CCA91DB31}"/>
              </a:ext>
            </a:extLst>
          </p:cNvPr>
          <p:cNvSpPr txBox="1"/>
          <p:nvPr/>
        </p:nvSpPr>
        <p:spPr>
          <a:xfrm>
            <a:off x="6239912" y="1120676"/>
            <a:ext cx="5325035" cy="24622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회원 정보 수정설명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사용자는 자신의 정보를 수정할 수 있습니다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비밀번호 변경 필드 제공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기존 비밀번호 확인 및 새 비밀번호 입력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주소와 거래 반경 수정 기능 제공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프로필 이미지 변경 기능 제공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1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1FAA5E15-35B2-AA14-64D2-B3C9632B0E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206"/>
          <a:stretch/>
        </p:blipFill>
        <p:spPr>
          <a:xfrm>
            <a:off x="899170" y="1012650"/>
            <a:ext cx="4834656" cy="5845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680D9A-025F-254A-BD9E-DF325D5DE9A7}"/>
              </a:ext>
            </a:extLst>
          </p:cNvPr>
          <p:cNvSpPr txBox="1"/>
          <p:nvPr/>
        </p:nvSpPr>
        <p:spPr>
          <a:xfrm>
            <a:off x="5243843" y="1734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상품등록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AD5AA5-441D-82DF-E82E-786C9AC9E660}"/>
              </a:ext>
            </a:extLst>
          </p:cNvPr>
          <p:cNvSpPr txBox="1"/>
          <p:nvPr/>
        </p:nvSpPr>
        <p:spPr>
          <a:xfrm>
            <a:off x="6239912" y="1120676"/>
            <a:ext cx="5325035" cy="24622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 정보 입력설명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판매자는 판매할 상품 정보를 입력하고 등록할 수 있습니다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 이미지 업로드 기능 제공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카테고리 선택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가격 입력 필드 제공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등록 버튼 클릭 시 상품이 저장됩니다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230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BEBE2A-4D08-7DCF-9F6A-911B50A3A3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872" b="1"/>
          <a:stretch/>
        </p:blipFill>
        <p:spPr>
          <a:xfrm>
            <a:off x="944890" y="1064075"/>
            <a:ext cx="5151110" cy="579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DB9043-B269-75D8-E77D-8C525AB3BB7F}"/>
              </a:ext>
            </a:extLst>
          </p:cNvPr>
          <p:cNvSpPr txBox="1"/>
          <p:nvPr/>
        </p:nvSpPr>
        <p:spPr>
          <a:xfrm>
            <a:off x="5243843" y="173418"/>
            <a:ext cx="218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상세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59B90-035F-150F-8DD5-7C3088001960}"/>
              </a:ext>
            </a:extLst>
          </p:cNvPr>
          <p:cNvSpPr txBox="1"/>
          <p:nvPr/>
        </p:nvSpPr>
        <p:spPr>
          <a:xfrm>
            <a:off x="6239912" y="1120676"/>
            <a:ext cx="532503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 상세 정보 조회설명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사용자는 상품의 상세 정보를 확인할 수 있습니다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 이미지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가격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상태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판매중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예약중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판매완료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표시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판매자의 위치 정보 및 판매자 이름 표시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수정하기 및 삭제 버튼 제공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6684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2725D5-5C9F-EB9D-EE1B-819309A2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1" r="8423"/>
          <a:stretch/>
        </p:blipFill>
        <p:spPr>
          <a:xfrm>
            <a:off x="906665" y="1021080"/>
            <a:ext cx="4859434" cy="5836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6C9A21-163F-FFD0-B001-7A1EC7C448EA}"/>
              </a:ext>
            </a:extLst>
          </p:cNvPr>
          <p:cNvSpPr txBox="1"/>
          <p:nvPr/>
        </p:nvSpPr>
        <p:spPr>
          <a:xfrm>
            <a:off x="5243843" y="173418"/>
            <a:ext cx="218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게시글 수정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13AC9-ED81-0DED-F5AA-5DC9394C6B0C}"/>
              </a:ext>
            </a:extLst>
          </p:cNvPr>
          <p:cNvSpPr txBox="1"/>
          <p:nvPr/>
        </p:nvSpPr>
        <p:spPr>
          <a:xfrm>
            <a:off x="6239912" y="1120676"/>
            <a:ext cx="5325035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게시글 수정설명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판매자는 등록된 상품 정보를 수정할 수 있습니다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이미지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카테고리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가격 필드 수정 가능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위치 정보 수정 가능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수정완료 버튼 클릭 시 변경사항 저장됩니다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453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4F0680-5F6F-264B-9304-A1B8A3476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84" y="909021"/>
            <a:ext cx="5039360" cy="5669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610F73-0C52-8396-B606-50B4FDD328F3}"/>
              </a:ext>
            </a:extLst>
          </p:cNvPr>
          <p:cNvSpPr txBox="1"/>
          <p:nvPr/>
        </p:nvSpPr>
        <p:spPr>
          <a:xfrm>
            <a:off x="4659249" y="163095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/>
              <a:t>채팅방</a:t>
            </a:r>
            <a:r>
              <a:rPr lang="ko-KR" altLang="en-US" sz="3600" dirty="0"/>
              <a:t> 목록</a:t>
            </a:r>
            <a:endParaRPr lang="ko-KR" altLang="en-US" sz="36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DC68C-272D-5E00-549F-90D815653450}"/>
              </a:ext>
            </a:extLst>
          </p:cNvPr>
          <p:cNvSpPr txBox="1"/>
          <p:nvPr/>
        </p:nvSpPr>
        <p:spPr>
          <a:xfrm>
            <a:off x="6100781" y="1185222"/>
            <a:ext cx="5325035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채팅방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관리설명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사용자는 채팅 목록을 통해 채팅방에 접근할 수 있습니다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구매 채팅방과 판매 채팅방을 구분하여 제공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각 채팅방에 대한 상품 이미지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거래 상대방 정보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최근 시간 표시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채팅하기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버튼 클릭 시 채팅 화면으로 이동합니다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821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9DD152-B8FF-EC91-EE8E-5CF096BAA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93E1F2-DB7A-A08D-D7AF-ECA711A0C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3" y="990600"/>
            <a:ext cx="5215467" cy="586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6D3E3F-93F6-B2E8-3B8F-B9C58ED71C0C}"/>
              </a:ext>
            </a:extLst>
          </p:cNvPr>
          <p:cNvSpPr txBox="1"/>
          <p:nvPr/>
        </p:nvSpPr>
        <p:spPr>
          <a:xfrm>
            <a:off x="5243843" y="173418"/>
            <a:ext cx="218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구매 </a:t>
            </a:r>
            <a:r>
              <a:rPr lang="ko-KR" altLang="en-US" sz="3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채팅방</a:t>
            </a:r>
            <a:endParaRPr lang="ko-KR" altLang="en-US" sz="36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05A49C-6BD3-3E03-957C-D82A752219C5}"/>
              </a:ext>
            </a:extLst>
          </p:cNvPr>
          <p:cNvSpPr txBox="1"/>
          <p:nvPr/>
        </p:nvSpPr>
        <p:spPr>
          <a:xfrm>
            <a:off x="6337251" y="1174464"/>
            <a:ext cx="532503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구매자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판매자 채팅설명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구매자는 판매자와 실시간으로 채팅을 할 수 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채팅 메시지 송수신 기능 제공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 게시글 확인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버튼 클릭 시 해당 상품 상세페이지로 이동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446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4132A-75D3-EFD6-9462-4FB333DC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F8C260-B23B-722A-37FD-CDE05CD416F3}"/>
              </a:ext>
            </a:extLst>
          </p:cNvPr>
          <p:cNvSpPr txBox="1"/>
          <p:nvPr/>
        </p:nvSpPr>
        <p:spPr>
          <a:xfrm>
            <a:off x="5243843" y="173418"/>
            <a:ext cx="256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구매자 </a:t>
            </a:r>
            <a:r>
              <a:rPr lang="ko-KR" altLang="en-US" sz="3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채팅방</a:t>
            </a:r>
            <a:endParaRPr lang="ko-KR" altLang="en-US" sz="36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70ACE93-2C89-F369-0739-12E46A45520D}"/>
              </a:ext>
            </a:extLst>
          </p:cNvPr>
          <p:cNvGrpSpPr/>
          <p:nvPr/>
        </p:nvGrpSpPr>
        <p:grpSpPr>
          <a:xfrm>
            <a:off x="758613" y="853440"/>
            <a:ext cx="5337387" cy="6004560"/>
            <a:chOff x="758613" y="853440"/>
            <a:chExt cx="10674773" cy="600456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1C13AF0-D752-D8A2-A1F2-1A5A45EFC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613" y="853440"/>
              <a:ext cx="10674773" cy="600456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6C7B922-952C-1FAF-7AEE-7BDB19C21423}"/>
                </a:ext>
              </a:extLst>
            </p:cNvPr>
            <p:cNvSpPr/>
            <p:nvPr/>
          </p:nvSpPr>
          <p:spPr>
            <a:xfrm>
              <a:off x="7300625" y="1633380"/>
              <a:ext cx="900220" cy="321940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6660717-62AC-3835-C11C-26BD7683F2B4}"/>
              </a:ext>
            </a:extLst>
          </p:cNvPr>
          <p:cNvSpPr txBox="1"/>
          <p:nvPr/>
        </p:nvSpPr>
        <p:spPr>
          <a:xfrm>
            <a:off x="6337251" y="1174464"/>
            <a:ext cx="532503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구매자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판매자 채팅설명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구매자는 판매자와 실시간으로 채팅을 할 수 있습니다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채팅 메시지 송수신 기능 제공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 게시글 확인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버튼 클릭 시 해당 상품 상세페이지로 이동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363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4324E0-D3B1-471E-921C-959468C8C6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5F40F1-9DD6-4D39-A8A1-E3506E4DBD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60206C-EBFC-4B9A-A3C4-119F1014E2DB}"/>
              </a:ext>
            </a:extLst>
          </p:cNvPr>
          <p:cNvGrpSpPr/>
          <p:nvPr/>
        </p:nvGrpSpPr>
        <p:grpSpPr>
          <a:xfrm>
            <a:off x="4798209" y="2579222"/>
            <a:ext cx="3162404" cy="923330"/>
            <a:chOff x="4798209" y="2117558"/>
            <a:chExt cx="3162404" cy="9233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C29B0-E781-460E-AF5D-96AF31D3B38A}"/>
                </a:ext>
              </a:extLst>
            </p:cNvPr>
            <p:cNvSpPr txBox="1"/>
            <p:nvPr/>
          </p:nvSpPr>
          <p:spPr>
            <a:xfrm>
              <a:off x="4798209" y="2117558"/>
              <a:ext cx="25955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1.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819A3-E3ED-4F7F-8934-E429EA710645}"/>
                </a:ext>
              </a:extLst>
            </p:cNvPr>
            <p:cNvSpPr txBox="1"/>
            <p:nvPr/>
          </p:nvSpPr>
          <p:spPr>
            <a:xfrm>
              <a:off x="6826969" y="2259450"/>
              <a:ext cx="11336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bg1"/>
                  </a:solidFill>
                </a:rPr>
                <a:t>기획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029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4D20E3-7F59-E9F9-2AC0-35488E0C10CA}"/>
              </a:ext>
            </a:extLst>
          </p:cNvPr>
          <p:cNvSpPr txBox="1"/>
          <p:nvPr/>
        </p:nvSpPr>
        <p:spPr>
          <a:xfrm>
            <a:off x="5243843" y="173418"/>
            <a:ext cx="256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판매자 </a:t>
            </a:r>
            <a:r>
              <a:rPr lang="ko-KR" altLang="en-US" sz="3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채팅방</a:t>
            </a:r>
            <a:endParaRPr lang="ko-KR" altLang="en-US" sz="36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C8AD94D-DBEB-0AFB-DAB1-036E67E3C0BE}"/>
              </a:ext>
            </a:extLst>
          </p:cNvPr>
          <p:cNvGrpSpPr/>
          <p:nvPr/>
        </p:nvGrpSpPr>
        <p:grpSpPr>
          <a:xfrm>
            <a:off x="529714" y="819749"/>
            <a:ext cx="5502975" cy="5871063"/>
            <a:chOff x="876310" y="986937"/>
            <a:chExt cx="10439380" cy="587106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88DB4EB-F79F-03F9-0ED6-C654631E0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90" r="1038" b="1"/>
            <a:stretch/>
          </p:blipFill>
          <p:spPr>
            <a:xfrm>
              <a:off x="876310" y="986937"/>
              <a:ext cx="10439380" cy="587106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0DB9C8B-5E2A-87E0-6918-AF65F289B6E3}"/>
                </a:ext>
              </a:extLst>
            </p:cNvPr>
            <p:cNvSpPr/>
            <p:nvPr/>
          </p:nvSpPr>
          <p:spPr>
            <a:xfrm>
              <a:off x="7099341" y="1719644"/>
              <a:ext cx="963481" cy="316190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B26E07D-C9EF-1368-C7E3-2B1F88D224CC}"/>
              </a:ext>
            </a:extLst>
          </p:cNvPr>
          <p:cNvSpPr txBox="1"/>
          <p:nvPr/>
        </p:nvSpPr>
        <p:spPr>
          <a:xfrm>
            <a:off x="6337251" y="1174464"/>
            <a:ext cx="532503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판매자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구매자 채팅설명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판매자는 구매자와 실시간으로 채팅을 할 수 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채팅 메시지 송수신 기능 제공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 상태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예약중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판매완료 등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변경 드롭다운 제공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42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DA51B4-39C3-E82B-A10D-9BFA47A6FEBC}"/>
              </a:ext>
            </a:extLst>
          </p:cNvPr>
          <p:cNvSpPr txBox="1"/>
          <p:nvPr/>
        </p:nvSpPr>
        <p:spPr>
          <a:xfrm>
            <a:off x="5243843" y="173418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관리자 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FDF5D3E-E988-1ADF-DD5C-277EE2EF9D76}"/>
              </a:ext>
            </a:extLst>
          </p:cNvPr>
          <p:cNvGrpSpPr/>
          <p:nvPr/>
        </p:nvGrpSpPr>
        <p:grpSpPr>
          <a:xfrm>
            <a:off x="893116" y="1005840"/>
            <a:ext cx="5088136" cy="5852160"/>
            <a:chOff x="893116" y="1005840"/>
            <a:chExt cx="10405768" cy="585216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8EC383B-0597-EDFF-E566-5A0217300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982"/>
            <a:stretch/>
          </p:blipFill>
          <p:spPr>
            <a:xfrm>
              <a:off x="893116" y="1005840"/>
              <a:ext cx="10405768" cy="585216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B82C6A6-6426-17AB-F3B7-9C7443AC67F5}"/>
                </a:ext>
              </a:extLst>
            </p:cNvPr>
            <p:cNvSpPr/>
            <p:nvPr/>
          </p:nvSpPr>
          <p:spPr>
            <a:xfrm>
              <a:off x="10553409" y="1076179"/>
              <a:ext cx="637441" cy="230500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081308C-40E7-FA2E-D630-0BF7737D4285}"/>
              </a:ext>
            </a:extLst>
          </p:cNvPr>
          <p:cNvSpPr txBox="1"/>
          <p:nvPr/>
        </p:nvSpPr>
        <p:spPr>
          <a:xfrm>
            <a:off x="6294221" y="1185221"/>
            <a:ext cx="532503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 관리 및 신고 확인설명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관리자는 전체 상품과 인기 상품을 조회하고 관리할 수 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신고 내역 확인 버튼 제공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 목록에 대해 자세히 보기 기능 제공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333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6B564E-51DA-007B-D61B-76BEACF29D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21" r="906" b="1"/>
          <a:stretch/>
        </p:blipFill>
        <p:spPr>
          <a:xfrm>
            <a:off x="572745" y="948983"/>
            <a:ext cx="5325035" cy="56845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BA744E-79F3-BDBF-4B3E-32C2254C0B24}"/>
              </a:ext>
            </a:extLst>
          </p:cNvPr>
          <p:cNvSpPr txBox="1"/>
          <p:nvPr/>
        </p:nvSpPr>
        <p:spPr>
          <a:xfrm>
            <a:off x="4114290" y="130387"/>
            <a:ext cx="2946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신고관리 게시판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541640-A0B4-23E0-125F-C82D3120067A}"/>
              </a:ext>
            </a:extLst>
          </p:cNvPr>
          <p:cNvSpPr txBox="1"/>
          <p:nvPr/>
        </p:nvSpPr>
        <p:spPr>
          <a:xfrm>
            <a:off x="6186644" y="1120675"/>
            <a:ext cx="5325035" cy="24622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신고 내역 조회설명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관리자는 사용자로부터 신고된 내역을 조회하고 관리할 수 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신고자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(RESOLVED/PENDING),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신고일을 리스트로 표시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수정 버튼 클릭 시 신고 내역 수정 화면으로 이동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667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0729E04-3BDF-3E17-1D28-811CCDCB5D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38" b="1"/>
          <a:stretch/>
        </p:blipFill>
        <p:spPr>
          <a:xfrm>
            <a:off x="723785" y="819749"/>
            <a:ext cx="4967010" cy="5836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C786D9-AF98-1C87-35F0-402D34D624D0}"/>
              </a:ext>
            </a:extLst>
          </p:cNvPr>
          <p:cNvSpPr txBox="1"/>
          <p:nvPr/>
        </p:nvSpPr>
        <p:spPr>
          <a:xfrm>
            <a:off x="4566111" y="34441"/>
            <a:ext cx="256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신고내역 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BC700-EB5E-87E0-91CA-38B7E85BB274}"/>
              </a:ext>
            </a:extLst>
          </p:cNvPr>
          <p:cNvSpPr txBox="1"/>
          <p:nvPr/>
        </p:nvSpPr>
        <p:spPr>
          <a:xfrm>
            <a:off x="6186644" y="1120675"/>
            <a:ext cx="5325035" cy="24622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신고 수정 및 상태 변경설명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관리자는 신고 내역을 확인하고 상태를 변경할 수 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신고 내용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신고자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(Resolved, Pending)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필드 수정 가능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게시글 숨김 처리 및 사용자 계정 정지 기능 제공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693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54E3C8-D1F5-A4AF-F28D-5604DDD115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88" r="7563" b="-1"/>
          <a:stretch/>
        </p:blipFill>
        <p:spPr>
          <a:xfrm>
            <a:off x="804145" y="1010650"/>
            <a:ext cx="5044430" cy="5673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C7E315-ECDC-E569-892C-F1CF5F4E189B}"/>
              </a:ext>
            </a:extLst>
          </p:cNvPr>
          <p:cNvSpPr txBox="1"/>
          <p:nvPr/>
        </p:nvSpPr>
        <p:spPr>
          <a:xfrm>
            <a:off x="4755166" y="173418"/>
            <a:ext cx="218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신고 페이지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6A880-5E7C-21BF-8C00-54873DF75F7A}"/>
              </a:ext>
            </a:extLst>
          </p:cNvPr>
          <p:cNvSpPr txBox="1"/>
          <p:nvPr/>
        </p:nvSpPr>
        <p:spPr>
          <a:xfrm>
            <a:off x="6186644" y="1120675"/>
            <a:ext cx="5325035" cy="24622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 신고설명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사용자는 상품에 대한 문제를 신고할 수 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신고자 정보 자동 입력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신고 카테고리 선택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거래 중 분쟁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사기 등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및 신고 내용 입력 필드 제공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654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2DCF5-4569-8815-C67B-094D03133EA7}"/>
              </a:ext>
            </a:extLst>
          </p:cNvPr>
          <p:cNvSpPr txBox="1"/>
          <p:nvPr/>
        </p:nvSpPr>
        <p:spPr>
          <a:xfrm>
            <a:off x="3856106" y="162660"/>
            <a:ext cx="3911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정지된 계정 접속 시도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45AE33-B05D-7806-D2DD-CCCEF2554549}"/>
              </a:ext>
            </a:extLst>
          </p:cNvPr>
          <p:cNvGrpSpPr/>
          <p:nvPr/>
        </p:nvGrpSpPr>
        <p:grpSpPr>
          <a:xfrm>
            <a:off x="690193" y="849989"/>
            <a:ext cx="5196830" cy="5845351"/>
            <a:chOff x="899170" y="1012649"/>
            <a:chExt cx="10393660" cy="584535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BD3D26D-79D6-E89B-EBDD-82ACDCCE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0650"/>
            <a:stretch/>
          </p:blipFill>
          <p:spPr>
            <a:xfrm>
              <a:off x="899170" y="1012650"/>
              <a:ext cx="10393660" cy="584535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FAF1283-24CA-7C8D-2610-833EAC2118DD}"/>
                </a:ext>
              </a:extLst>
            </p:cNvPr>
            <p:cNvSpPr/>
            <p:nvPr/>
          </p:nvSpPr>
          <p:spPr>
            <a:xfrm>
              <a:off x="3617145" y="1012649"/>
              <a:ext cx="3654922" cy="842029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A8DC333-FAE7-8054-99DE-D51731FDDF18}"/>
              </a:ext>
            </a:extLst>
          </p:cNvPr>
          <p:cNvSpPr txBox="1"/>
          <p:nvPr/>
        </p:nvSpPr>
        <p:spPr>
          <a:xfrm>
            <a:off x="6304978" y="1012649"/>
            <a:ext cx="5325035" cy="24622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접속 제한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알림설명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정지된 계정이 로그인하거나 접근을 시도할 경우 알림을 제공합니다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팝업을 통해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정지된 계정입니다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관리자에게 문의하세요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메시지 출력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747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669281-1152-E192-8634-8877B0DE83CA}"/>
              </a:ext>
            </a:extLst>
          </p:cNvPr>
          <p:cNvSpPr txBox="1"/>
          <p:nvPr/>
        </p:nvSpPr>
        <p:spPr>
          <a:xfrm>
            <a:off x="3576407" y="173418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숨김 처리된 게시글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1E09513-0E7D-F0F0-5DE0-54CC12A7DDFA}"/>
              </a:ext>
            </a:extLst>
          </p:cNvPr>
          <p:cNvGrpSpPr/>
          <p:nvPr/>
        </p:nvGrpSpPr>
        <p:grpSpPr>
          <a:xfrm>
            <a:off x="738150" y="984822"/>
            <a:ext cx="5062812" cy="5699760"/>
            <a:chOff x="1028607" y="1158240"/>
            <a:chExt cx="10134785" cy="569976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48F6925-5610-846A-CE97-5673BD8CA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017" r="1410" b="1"/>
            <a:stretch/>
          </p:blipFill>
          <p:spPr>
            <a:xfrm>
              <a:off x="1028607" y="1158240"/>
              <a:ext cx="10134785" cy="569976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6A38535-B7DB-B55B-9F9F-25B98CDEA531}"/>
                </a:ext>
              </a:extLst>
            </p:cNvPr>
            <p:cNvSpPr/>
            <p:nvPr/>
          </p:nvSpPr>
          <p:spPr>
            <a:xfrm>
              <a:off x="5040504" y="2030195"/>
              <a:ext cx="1161888" cy="2239880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09EEFD8-2C5C-02B7-A34C-F6BB3AD3B472}"/>
              </a:ext>
            </a:extLst>
          </p:cNvPr>
          <p:cNvSpPr txBox="1"/>
          <p:nvPr/>
        </p:nvSpPr>
        <p:spPr>
          <a:xfrm>
            <a:off x="6096000" y="1265422"/>
            <a:ext cx="5701553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관리자가 숨김 처리한 게시글은 사용자에게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“숨겨진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게시글입니다”로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표시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다른 게시글은 정상적으로 노출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068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115DB1-155B-C6B7-F777-9C7243E233FD}"/>
              </a:ext>
            </a:extLst>
          </p:cNvPr>
          <p:cNvSpPr txBox="1"/>
          <p:nvPr/>
        </p:nvSpPr>
        <p:spPr>
          <a:xfrm>
            <a:off x="5243843" y="173418"/>
            <a:ext cx="256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판매상태 </a:t>
            </a:r>
            <a:r>
              <a:rPr lang="ko-KR" altLang="en-US" sz="3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뱃지</a:t>
            </a:r>
            <a:endParaRPr lang="ko-KR" altLang="en-US" sz="36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127E945-40CB-4991-898D-90F2AEC1D629}"/>
              </a:ext>
            </a:extLst>
          </p:cNvPr>
          <p:cNvGrpSpPr/>
          <p:nvPr/>
        </p:nvGrpSpPr>
        <p:grpSpPr>
          <a:xfrm>
            <a:off x="750476" y="819749"/>
            <a:ext cx="4811228" cy="5867400"/>
            <a:chOff x="879567" y="990600"/>
            <a:chExt cx="10432866" cy="58674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4CCC902-1048-81FB-C4E5-6D6671CA9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872" b="1"/>
            <a:stretch/>
          </p:blipFill>
          <p:spPr>
            <a:xfrm>
              <a:off x="879567" y="990600"/>
              <a:ext cx="10432866" cy="58674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2301CBE-82E4-E06C-43DA-77BB85FA748F}"/>
                </a:ext>
              </a:extLst>
            </p:cNvPr>
            <p:cNvSpPr/>
            <p:nvPr/>
          </p:nvSpPr>
          <p:spPr>
            <a:xfrm>
              <a:off x="6340416" y="2941608"/>
              <a:ext cx="1130062" cy="405441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9E272A1-AC52-A77B-A603-F41BDAE0CDF6}"/>
              </a:ext>
            </a:extLst>
          </p:cNvPr>
          <p:cNvSpPr txBox="1"/>
          <p:nvPr/>
        </p:nvSpPr>
        <p:spPr>
          <a:xfrm>
            <a:off x="6128815" y="1222391"/>
            <a:ext cx="5325035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 상태 표시설명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 상태를 배지를 통해 표시합니다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판매중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예약중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판매완료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색상과 배지를 사용하여 표시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458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1F856F-D3D9-626B-A2A6-7CCBA62AA202}"/>
              </a:ext>
            </a:extLst>
          </p:cNvPr>
          <p:cNvSpPr txBox="1"/>
          <p:nvPr/>
        </p:nvSpPr>
        <p:spPr>
          <a:xfrm>
            <a:off x="4590310" y="164828"/>
            <a:ext cx="256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판매상태 </a:t>
            </a:r>
            <a:r>
              <a:rPr lang="ko-KR" altLang="en-US" sz="3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뱃지</a:t>
            </a:r>
            <a:endParaRPr lang="ko-KR" altLang="en-US" sz="36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630BF5-3522-C705-1ADD-E67391CF9708}"/>
              </a:ext>
            </a:extLst>
          </p:cNvPr>
          <p:cNvGrpSpPr/>
          <p:nvPr/>
        </p:nvGrpSpPr>
        <p:grpSpPr>
          <a:xfrm>
            <a:off x="627374" y="819749"/>
            <a:ext cx="5246300" cy="5775960"/>
            <a:chOff x="960862" y="1082040"/>
            <a:chExt cx="10270276" cy="577596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C631669-0EFA-B56A-7A38-4F55DBF73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428" b="1"/>
            <a:stretch/>
          </p:blipFill>
          <p:spPr>
            <a:xfrm>
              <a:off x="960862" y="1082040"/>
              <a:ext cx="10270276" cy="577596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29B5F35-2CEB-EDC5-B49C-ABE280C40793}"/>
                </a:ext>
              </a:extLst>
            </p:cNvPr>
            <p:cNvSpPr/>
            <p:nvPr/>
          </p:nvSpPr>
          <p:spPr>
            <a:xfrm>
              <a:off x="6288660" y="3001993"/>
              <a:ext cx="1130062" cy="405441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714F0E3-68A9-D17C-0A0F-E646715825D5}"/>
              </a:ext>
            </a:extLst>
          </p:cNvPr>
          <p:cNvSpPr txBox="1"/>
          <p:nvPr/>
        </p:nvSpPr>
        <p:spPr>
          <a:xfrm>
            <a:off x="6128815" y="1222391"/>
            <a:ext cx="5325035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 상태 표시설명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 상태를 배지를 통해 표시합니다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판매중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예약중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판매완료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색상과 배지를 사용하여 표시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875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72D1D8-6EE3-7646-0EA8-1EB3690FD231}"/>
              </a:ext>
            </a:extLst>
          </p:cNvPr>
          <p:cNvSpPr txBox="1"/>
          <p:nvPr/>
        </p:nvSpPr>
        <p:spPr>
          <a:xfrm>
            <a:off x="4705961" y="132555"/>
            <a:ext cx="256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판매상태 </a:t>
            </a:r>
            <a:r>
              <a:rPr lang="ko-KR" altLang="en-US" sz="3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뱃지</a:t>
            </a:r>
            <a:endParaRPr lang="ko-KR" altLang="en-US" sz="36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89295FA-3C3A-233F-27E6-2884FEE3C69B}"/>
              </a:ext>
            </a:extLst>
          </p:cNvPr>
          <p:cNvGrpSpPr/>
          <p:nvPr/>
        </p:nvGrpSpPr>
        <p:grpSpPr>
          <a:xfrm>
            <a:off x="559396" y="778886"/>
            <a:ext cx="5149327" cy="5745480"/>
            <a:chOff x="731519" y="1112520"/>
            <a:chExt cx="10587789" cy="574548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1A7A5A6-F0BC-F097-3240-1ACB4E41C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519" y="1112520"/>
              <a:ext cx="10587789" cy="574548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8656B84-8925-F4B5-CF2B-51DC27648706}"/>
                </a:ext>
              </a:extLst>
            </p:cNvPr>
            <p:cNvSpPr/>
            <p:nvPr/>
          </p:nvSpPr>
          <p:spPr>
            <a:xfrm>
              <a:off x="5953550" y="2536168"/>
              <a:ext cx="895824" cy="388188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FA966A1-97F2-5AD6-C307-6DE993DBC950}"/>
              </a:ext>
            </a:extLst>
          </p:cNvPr>
          <p:cNvSpPr txBox="1"/>
          <p:nvPr/>
        </p:nvSpPr>
        <p:spPr>
          <a:xfrm>
            <a:off x="6128815" y="1222391"/>
            <a:ext cx="532503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 상태 표시설명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 상태를 배지를 통해 표시합니다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판매중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예약중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판매완료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색상과 배지를 사용하여 표시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9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540042"/>
            <a:ext cx="529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48C335-F1F7-4CC2-B38D-93AB9F2985A2}"/>
              </a:ext>
            </a:extLst>
          </p:cNvPr>
          <p:cNvGrpSpPr/>
          <p:nvPr/>
        </p:nvGrpSpPr>
        <p:grpSpPr>
          <a:xfrm>
            <a:off x="4916436" y="558728"/>
            <a:ext cx="2359128" cy="875189"/>
            <a:chOff x="-562547" y="2029158"/>
            <a:chExt cx="2359128" cy="8751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E9E67C-6263-4256-9F68-9B9A9852E74C}"/>
                </a:ext>
              </a:extLst>
            </p:cNvPr>
            <p:cNvSpPr txBox="1"/>
            <p:nvPr/>
          </p:nvSpPr>
          <p:spPr>
            <a:xfrm>
              <a:off x="-562547" y="2029158"/>
              <a:ext cx="231666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lumMod val="50000"/>
                    </a:schemeClr>
                  </a:solidFill>
                  <a:latin typeface="Apple SD Gothic Neo ExtraBold" panose="02000300000000000000" pitchFamily="2" charset="-127"/>
                  <a:ea typeface="Apple SD Gothic Neo ExtraBold" panose="02000300000000000000" pitchFamily="2" charset="-127"/>
                </a:rPr>
                <a:t>개발 배경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1A3D00-9373-4B0F-ADE9-2AF322B5B58E}"/>
                </a:ext>
              </a:extLst>
            </p:cNvPr>
            <p:cNvSpPr txBox="1"/>
            <p:nvPr/>
          </p:nvSpPr>
          <p:spPr>
            <a:xfrm>
              <a:off x="1611850" y="2134906"/>
              <a:ext cx="1847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400" spc="-150" dirty="0">
                <a:solidFill>
                  <a:srgbClr val="FFC000"/>
                </a:solidFill>
                <a:latin typeface="DotumChe" panose="020B0609000101010101" pitchFamily="49" charset="-127"/>
                <a:ea typeface="DotumChe" panose="020B0609000101010101" pitchFamily="49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4BD420C6-60B5-D87E-4484-24A453B5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779" y="0"/>
            <a:ext cx="5092221" cy="6858000"/>
          </a:xfrm>
          <a:prstGeom prst="rect">
            <a:avLst/>
          </a:prstGeom>
          <a:solidFill>
            <a:srgbClr val="F0F0F0"/>
          </a:solidFill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928BA7-0A2F-887F-3F39-71905F179863}"/>
              </a:ext>
            </a:extLst>
          </p:cNvPr>
          <p:cNvGrpSpPr/>
          <p:nvPr/>
        </p:nvGrpSpPr>
        <p:grpSpPr>
          <a:xfrm>
            <a:off x="802105" y="1540042"/>
            <a:ext cx="6990080" cy="4155668"/>
            <a:chOff x="2600960" y="1609804"/>
            <a:chExt cx="6990080" cy="415566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C69BD9-4FD5-F8E7-0FAA-7B6F67E547BC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rgbClr val="FF6E13"/>
                  </a:solidFill>
                </a:rPr>
                <a:t> 「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4419FB-DDC2-7479-5E55-3A826959EB00}"/>
                </a:ext>
              </a:extLst>
            </p:cNvPr>
            <p:cNvSpPr txBox="1"/>
            <p:nvPr/>
          </p:nvSpPr>
          <p:spPr>
            <a:xfrm>
              <a:off x="8292287" y="354948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rgbClr val="FF6E13"/>
                  </a:solidFill>
                </a:rPr>
                <a:t>」</a:t>
              </a:r>
              <a:r>
                <a:rPr lang="ko-KR" altLang="en-US" dirty="0">
                  <a:solidFill>
                    <a:srgbClr val="FFC000"/>
                  </a:solidFill>
                </a:rPr>
                <a:t> 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CA26020-87CE-6D38-3AB8-5B7C6B9A2840}"/>
              </a:ext>
            </a:extLst>
          </p:cNvPr>
          <p:cNvSpPr txBox="1"/>
          <p:nvPr/>
        </p:nvSpPr>
        <p:spPr>
          <a:xfrm>
            <a:off x="1954756" y="2736182"/>
            <a:ext cx="4643133" cy="1503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800" spc="-1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“</a:t>
            </a:r>
            <a:r>
              <a:rPr lang="ko-KR" altLang="en-US" sz="2800" spc="-1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현재 시장에서 사용되는 기능 </a:t>
            </a:r>
            <a:endParaRPr lang="en-US" altLang="ko-KR" sz="2800" spc="-1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just">
              <a:lnSpc>
                <a:spcPct val="110000"/>
              </a:lnSpc>
            </a:pPr>
            <a:r>
              <a:rPr lang="ko-KR" altLang="en-US" sz="2800" spc="-1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위주로 구현하는 프로젝트를 통해 </a:t>
            </a:r>
            <a:endParaRPr lang="en-US" altLang="ko-KR" sz="2800" spc="-1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just">
              <a:lnSpc>
                <a:spcPct val="110000"/>
              </a:lnSpc>
            </a:pPr>
            <a:r>
              <a:rPr lang="ko-KR" altLang="en-US" sz="2800" spc="-1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개발 능력 </a:t>
            </a:r>
            <a:r>
              <a:rPr lang="ko-KR" altLang="en-US" sz="2800" spc="-150" dirty="0" err="1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향샹</a:t>
            </a:r>
            <a:r>
              <a:rPr lang="ko-KR" altLang="en-US" sz="2800" spc="-1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r>
              <a:rPr lang="en-US" altLang="ko-KR" sz="2800" spc="-1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”</a:t>
            </a:r>
            <a:endParaRPr lang="ko-KR" altLang="en-US" sz="2800" spc="-1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585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C2FC42-83D5-4764-EC7B-F10B7D328A37}"/>
              </a:ext>
            </a:extLst>
          </p:cNvPr>
          <p:cNvSpPr txBox="1"/>
          <p:nvPr/>
        </p:nvSpPr>
        <p:spPr>
          <a:xfrm>
            <a:off x="5243843" y="173418"/>
            <a:ext cx="218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판매한 물품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D01BB4B-D5EB-01BF-5705-6DF2BD654627}"/>
              </a:ext>
            </a:extLst>
          </p:cNvPr>
          <p:cNvGrpSpPr/>
          <p:nvPr/>
        </p:nvGrpSpPr>
        <p:grpSpPr>
          <a:xfrm>
            <a:off x="632958" y="819749"/>
            <a:ext cx="5326779" cy="5745480"/>
            <a:chOff x="987960" y="1097280"/>
            <a:chExt cx="10216080" cy="574548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C65AE3B-F872-5C0F-4F47-EB5241B3A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8964" r="2800" b="1"/>
            <a:stretch/>
          </p:blipFill>
          <p:spPr>
            <a:xfrm>
              <a:off x="987960" y="1097280"/>
              <a:ext cx="10216080" cy="574548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3C02713-B137-CC72-5724-CEE745C9DD28}"/>
                </a:ext>
              </a:extLst>
            </p:cNvPr>
            <p:cNvSpPr/>
            <p:nvPr/>
          </p:nvSpPr>
          <p:spPr>
            <a:xfrm>
              <a:off x="1692216" y="2052608"/>
              <a:ext cx="726788" cy="316519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41EB8F6-A92D-A855-705D-80E97E860BCE}"/>
              </a:ext>
            </a:extLst>
          </p:cNvPr>
          <p:cNvSpPr txBox="1"/>
          <p:nvPr/>
        </p:nvSpPr>
        <p:spPr>
          <a:xfrm>
            <a:off x="6128815" y="1222391"/>
            <a:ext cx="5325035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사용자의 판매 완료된 상품 목록 조회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판매 상품의 이미지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가격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 정보 확인 가능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230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563EDCC-A260-A109-868C-ED1F8C0B34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98" r="1574" b="1"/>
          <a:stretch/>
        </p:blipFill>
        <p:spPr>
          <a:xfrm>
            <a:off x="878001" y="984822"/>
            <a:ext cx="5067392" cy="5699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B96F1F-E3BC-0444-CAA4-AF81D41E30F8}"/>
              </a:ext>
            </a:extLst>
          </p:cNvPr>
          <p:cNvSpPr txBox="1"/>
          <p:nvPr/>
        </p:nvSpPr>
        <p:spPr>
          <a:xfrm>
            <a:off x="5243843" y="173418"/>
            <a:ext cx="218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구매한 물품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E6F455-844B-B0E9-790C-E8733D46BF19}"/>
              </a:ext>
            </a:extLst>
          </p:cNvPr>
          <p:cNvSpPr/>
          <p:nvPr/>
        </p:nvSpPr>
        <p:spPr>
          <a:xfrm>
            <a:off x="3762086" y="1911927"/>
            <a:ext cx="693536" cy="25769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4B1D7-B050-572B-65DC-1127BA4F0892}"/>
              </a:ext>
            </a:extLst>
          </p:cNvPr>
          <p:cNvSpPr txBox="1"/>
          <p:nvPr/>
        </p:nvSpPr>
        <p:spPr>
          <a:xfrm>
            <a:off x="6128815" y="1222391"/>
            <a:ext cx="5325035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사용자의 구매 완료된 상품 목록 조회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구매한 상품의 이미지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가격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상세 정보 확인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626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5577E-8E39-6E69-EDE2-1716F1113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2B99E6D-3B0B-D07C-8347-94497360CB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325648-0471-58FB-5753-EFDCAFC491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9F2122-4DE0-618B-2096-716B62075CE7}"/>
              </a:ext>
            </a:extLst>
          </p:cNvPr>
          <p:cNvGrpSpPr/>
          <p:nvPr/>
        </p:nvGrpSpPr>
        <p:grpSpPr>
          <a:xfrm>
            <a:off x="5178432" y="2967335"/>
            <a:ext cx="1704995" cy="3420214"/>
            <a:chOff x="6003633" y="2421671"/>
            <a:chExt cx="873840" cy="1395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9D5B2E-7D98-DDDD-C633-6D654FF8AA94}"/>
                </a:ext>
              </a:extLst>
            </p:cNvPr>
            <p:cNvSpPr txBox="1"/>
            <p:nvPr/>
          </p:nvSpPr>
          <p:spPr>
            <a:xfrm>
              <a:off x="6095999" y="2421671"/>
              <a:ext cx="781474" cy="3767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Q&amp;A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5C6690-D85C-9B07-0D9B-A46EC7DC045A}"/>
                </a:ext>
              </a:extLst>
            </p:cNvPr>
            <p:cNvSpPr txBox="1"/>
            <p:nvPr/>
          </p:nvSpPr>
          <p:spPr>
            <a:xfrm>
              <a:off x="6003633" y="3109227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40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67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DC03A2-9A52-3E9D-A1AA-2D5A809E5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2DA2FE-54F0-871B-3E1E-EE94C05ADD79}"/>
              </a:ext>
            </a:extLst>
          </p:cNvPr>
          <p:cNvSpPr txBox="1"/>
          <p:nvPr/>
        </p:nvSpPr>
        <p:spPr>
          <a:xfrm>
            <a:off x="4116070" y="3080792"/>
            <a:ext cx="3959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6E13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35386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14172D-0810-A07E-7A65-9333C2E1A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2BA6B0D5-2DBE-007A-FBA4-E9C542293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371" y="-491490"/>
            <a:ext cx="5092221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DED66E1-EBEF-3983-5537-5087861ECD43}"/>
              </a:ext>
            </a:extLst>
          </p:cNvPr>
          <p:cNvCxnSpPr/>
          <p:nvPr/>
        </p:nvCxnSpPr>
        <p:spPr>
          <a:xfrm>
            <a:off x="670025" y="1301887"/>
            <a:ext cx="529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E9A595C-FC4C-AD5A-99AC-9478BA6E269E}"/>
              </a:ext>
            </a:extLst>
          </p:cNvPr>
          <p:cNvGrpSpPr/>
          <p:nvPr/>
        </p:nvGrpSpPr>
        <p:grpSpPr>
          <a:xfrm>
            <a:off x="3779012" y="343903"/>
            <a:ext cx="4786888" cy="875189"/>
            <a:chOff x="-562547" y="2029158"/>
            <a:chExt cx="4786888" cy="8751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119596-B549-FDF9-062B-C46DF08E7378}"/>
                </a:ext>
              </a:extLst>
            </p:cNvPr>
            <p:cNvSpPr txBox="1"/>
            <p:nvPr/>
          </p:nvSpPr>
          <p:spPr>
            <a:xfrm>
              <a:off x="-562547" y="2029158"/>
              <a:ext cx="478688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lumMod val="50000"/>
                    </a:schemeClr>
                  </a:solidFill>
                  <a:latin typeface="Apple SD Gothic Neo ExtraBold" panose="02000300000000000000" pitchFamily="2" charset="-127"/>
                  <a:ea typeface="Apple SD Gothic Neo ExtraBold" panose="02000300000000000000" pitchFamily="2" charset="-127"/>
                </a:rPr>
                <a:t>기술 스택 및 아키텍처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331394-58F4-1B0A-F3FF-28A2A8D773F0}"/>
                </a:ext>
              </a:extLst>
            </p:cNvPr>
            <p:cNvSpPr txBox="1"/>
            <p:nvPr/>
          </p:nvSpPr>
          <p:spPr>
            <a:xfrm>
              <a:off x="1611850" y="2134906"/>
              <a:ext cx="1847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400" spc="-150" dirty="0">
                <a:solidFill>
                  <a:schemeClr val="bg1">
                    <a:lumMod val="50000"/>
                  </a:schemeClr>
                </a:solidFill>
                <a:latin typeface="DotumChe" panose="020B0609000101010101" pitchFamily="49" charset="-127"/>
                <a:ea typeface="DotumChe" panose="020B0609000101010101" pitchFamily="49" charset="-127"/>
              </a:endParaRPr>
            </a:p>
          </p:txBody>
        </p:sp>
      </p:grpSp>
      <p:sp>
        <p:nvSpPr>
          <p:cNvPr id="3" name="Shape 1">
            <a:extLst>
              <a:ext uri="{FF2B5EF4-FFF2-40B4-BE49-F238E27FC236}">
                <a16:creationId xmlns:a16="http://schemas.microsoft.com/office/drawing/2014/main" id="{CDE8525A-145D-120A-F185-BA587F624CE4}"/>
              </a:ext>
            </a:extLst>
          </p:cNvPr>
          <p:cNvSpPr/>
          <p:nvPr/>
        </p:nvSpPr>
        <p:spPr>
          <a:xfrm>
            <a:off x="122064" y="21104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300" b="1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B8481B6-91A4-15A4-BE41-F1ACDB45D204}"/>
              </a:ext>
            </a:extLst>
          </p:cNvPr>
          <p:cNvSpPr/>
          <p:nvPr/>
        </p:nvSpPr>
        <p:spPr>
          <a:xfrm>
            <a:off x="299229" y="2195486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300" b="1" dirty="0">
                <a:solidFill>
                  <a:srgbClr val="FFC000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1</a:t>
            </a:r>
            <a:endParaRPr lang="en-US" sz="1300" b="1" dirty="0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8B167E6-FF7C-F9D1-92B3-E21F1DC8EB1B}"/>
              </a:ext>
            </a:extLst>
          </p:cNvPr>
          <p:cNvSpPr/>
          <p:nvPr/>
        </p:nvSpPr>
        <p:spPr>
          <a:xfrm>
            <a:off x="859180" y="21104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스프링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 부트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9DC6FCF-7C81-1D23-8678-FACACB46B3E0}"/>
              </a:ext>
            </a:extLst>
          </p:cNvPr>
          <p:cNvSpPr/>
          <p:nvPr/>
        </p:nvSpPr>
        <p:spPr>
          <a:xfrm>
            <a:off x="859180" y="2600894"/>
            <a:ext cx="34628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웹 애플리케이션 개발을 위한 </a:t>
            </a:r>
            <a:r>
              <a:rPr lang="en-US" sz="13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기반</a:t>
            </a:r>
            <a:r>
              <a:rPr 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 </a:t>
            </a:r>
            <a:r>
              <a:rPr lang="en-US" sz="13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프레임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워</a:t>
            </a:r>
            <a:r>
              <a:rPr lang="en-US" sz="13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크로</a:t>
            </a:r>
            <a:r>
              <a:rPr 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, 빠른 개발 및 </a:t>
            </a:r>
            <a:r>
              <a:rPr lang="en-US" sz="13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배포를</a:t>
            </a:r>
            <a:r>
              <a:rPr 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 </a:t>
            </a:r>
            <a:r>
              <a:rPr lang="en-US" sz="13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지원</a:t>
            </a:r>
            <a:r>
              <a:rPr 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.</a:t>
            </a:r>
            <a:endParaRPr lang="en-US" sz="13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3D55DD96-2E88-A1B1-BA26-5EAD1ED3AF0B}"/>
              </a:ext>
            </a:extLst>
          </p:cNvPr>
          <p:cNvSpPr/>
          <p:nvPr/>
        </p:nvSpPr>
        <p:spPr>
          <a:xfrm>
            <a:off x="4643137" y="21104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300" b="1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86AACD4E-6B09-7087-78AE-EC6DEF02D3B4}"/>
              </a:ext>
            </a:extLst>
          </p:cNvPr>
          <p:cNvSpPr/>
          <p:nvPr/>
        </p:nvSpPr>
        <p:spPr>
          <a:xfrm>
            <a:off x="4795179" y="2195486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300" b="1" dirty="0">
                <a:solidFill>
                  <a:srgbClr val="FFC000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2</a:t>
            </a:r>
            <a:endParaRPr lang="en-US" sz="1300" b="1" dirty="0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9B74D02D-D4F3-FA7F-AAFD-4781B3827851}"/>
              </a:ext>
            </a:extLst>
          </p:cNvPr>
          <p:cNvSpPr/>
          <p:nvPr/>
        </p:nvSpPr>
        <p:spPr>
          <a:xfrm>
            <a:off x="5397421" y="21104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MYSQL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7850A7C1-8765-7B0A-C37B-A439EAD79AEA}"/>
              </a:ext>
            </a:extLst>
          </p:cNvPr>
          <p:cNvSpPr/>
          <p:nvPr/>
        </p:nvSpPr>
        <p:spPr>
          <a:xfrm>
            <a:off x="5342824" y="2538953"/>
            <a:ext cx="33515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데이터베이스와의 연결 및 데이터 액세스를 위한 ORM 기술을 사용하여 개발 </a:t>
            </a:r>
            <a:r>
              <a:rPr lang="en-US" sz="13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생산성을</a:t>
            </a:r>
            <a:r>
              <a:rPr 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 </a:t>
            </a:r>
            <a:r>
              <a:rPr lang="en-US" sz="13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향상시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킴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.</a:t>
            </a:r>
            <a:r>
              <a:rPr 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.</a:t>
            </a:r>
            <a:endParaRPr lang="en-US" sz="13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82387921-BF56-6F27-ECF3-ADB0BF949652}"/>
              </a:ext>
            </a:extLst>
          </p:cNvPr>
          <p:cNvSpPr/>
          <p:nvPr/>
        </p:nvSpPr>
        <p:spPr>
          <a:xfrm>
            <a:off x="122064" y="44839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300" b="1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0682655D-D7C5-F7AB-0AC9-41709F599176}"/>
              </a:ext>
            </a:extLst>
          </p:cNvPr>
          <p:cNvSpPr/>
          <p:nvPr/>
        </p:nvSpPr>
        <p:spPr>
          <a:xfrm>
            <a:off x="283274" y="4568927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300" b="1" dirty="0">
                <a:solidFill>
                  <a:srgbClr val="FFC000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3</a:t>
            </a:r>
            <a:endParaRPr lang="en-US" sz="1300" b="1" dirty="0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DCCEF135-3CB9-B8F6-E5B7-988B9D929D5F}"/>
              </a:ext>
            </a:extLst>
          </p:cNvPr>
          <p:cNvSpPr/>
          <p:nvPr/>
        </p:nvSpPr>
        <p:spPr>
          <a:xfrm>
            <a:off x="859180" y="4483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Firebase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A4C78E49-AD8B-AD0B-1125-9575F2429D68}"/>
              </a:ext>
            </a:extLst>
          </p:cNvPr>
          <p:cNvSpPr/>
          <p:nvPr/>
        </p:nvSpPr>
        <p:spPr>
          <a:xfrm>
            <a:off x="859180" y="4974335"/>
            <a:ext cx="33028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NoSQL 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기반의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Db</a:t>
            </a:r>
            <a:r>
              <a:rPr lang="ko-KR" altLang="en-US" sz="13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로써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MySQL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같은 관계형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DB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보다 빠르고 간편 </a:t>
            </a:r>
            <a:endParaRPr lang="en-US" sz="13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9" name="Shape 9">
            <a:extLst>
              <a:ext uri="{FF2B5EF4-FFF2-40B4-BE49-F238E27FC236}">
                <a16:creationId xmlns:a16="http://schemas.microsoft.com/office/drawing/2014/main" id="{23A12802-C204-D007-45E4-9A2682AF3692}"/>
              </a:ext>
            </a:extLst>
          </p:cNvPr>
          <p:cNvSpPr/>
          <p:nvPr/>
        </p:nvSpPr>
        <p:spPr>
          <a:xfrm>
            <a:off x="4696389" y="43989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300" b="1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528922B6-2294-7E99-D1CA-C2C16769F2AA}"/>
              </a:ext>
            </a:extLst>
          </p:cNvPr>
          <p:cNvSpPr/>
          <p:nvPr/>
        </p:nvSpPr>
        <p:spPr>
          <a:xfrm>
            <a:off x="4857599" y="4483916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altLang="ko-KR" sz="1300" b="1" dirty="0">
                <a:solidFill>
                  <a:srgbClr val="FFC000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4</a:t>
            </a:r>
            <a:endParaRPr lang="en-US" sz="1300" b="1" dirty="0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4C1E915C-18A7-6BFC-F570-CE46514BFD80}"/>
              </a:ext>
            </a:extLst>
          </p:cNvPr>
          <p:cNvSpPr/>
          <p:nvPr/>
        </p:nvSpPr>
        <p:spPr>
          <a:xfrm>
            <a:off x="5459602" y="4469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ThymeLeaf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 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3EB66CF1-8566-C221-BF7F-C300A4F4FA80}"/>
              </a:ext>
            </a:extLst>
          </p:cNvPr>
          <p:cNvSpPr/>
          <p:nvPr/>
        </p:nvSpPr>
        <p:spPr>
          <a:xfrm>
            <a:off x="5397421" y="4994218"/>
            <a:ext cx="43012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컨트롤러가 전달하는 데이터를 통해 동적으로 화면을 만들어주는 템플릿 엔진 </a:t>
            </a:r>
            <a:endParaRPr lang="en-US" sz="13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82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E404F1-CA01-34C6-8EFA-91A40C71C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8DAE746-60DA-EA76-36DA-B3825E29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371" y="-491490"/>
            <a:ext cx="5092221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C6A162-CCA5-0430-211B-AE6611533B71}"/>
              </a:ext>
            </a:extLst>
          </p:cNvPr>
          <p:cNvCxnSpPr/>
          <p:nvPr/>
        </p:nvCxnSpPr>
        <p:spPr>
          <a:xfrm>
            <a:off x="670025" y="1301887"/>
            <a:ext cx="529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FC6DE7A-24B0-89AD-D2C1-8F9C3B686F7A}"/>
              </a:ext>
            </a:extLst>
          </p:cNvPr>
          <p:cNvGrpSpPr/>
          <p:nvPr/>
        </p:nvGrpSpPr>
        <p:grpSpPr>
          <a:xfrm>
            <a:off x="3779012" y="343903"/>
            <a:ext cx="3252814" cy="875189"/>
            <a:chOff x="-562547" y="2029158"/>
            <a:chExt cx="3252814" cy="8751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3E9256-BD11-B65C-A751-613B1D403969}"/>
                </a:ext>
              </a:extLst>
            </p:cNvPr>
            <p:cNvSpPr txBox="1"/>
            <p:nvPr/>
          </p:nvSpPr>
          <p:spPr>
            <a:xfrm>
              <a:off x="-562547" y="2029158"/>
              <a:ext cx="325281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lumMod val="50000"/>
                    </a:schemeClr>
                  </a:solidFill>
                  <a:latin typeface="Apple SD Gothic Neo ExtraBold" panose="02000300000000000000" pitchFamily="2" charset="-127"/>
                  <a:ea typeface="Apple SD Gothic Neo ExtraBold" panose="02000300000000000000" pitchFamily="2" charset="-127"/>
                </a:rPr>
                <a:t>주요 기능 소개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4167E6-71A7-305A-59E4-F4CD63945473}"/>
                </a:ext>
              </a:extLst>
            </p:cNvPr>
            <p:cNvSpPr txBox="1"/>
            <p:nvPr/>
          </p:nvSpPr>
          <p:spPr>
            <a:xfrm>
              <a:off x="1611850" y="2134906"/>
              <a:ext cx="1847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400" spc="-150" dirty="0">
                <a:solidFill>
                  <a:srgbClr val="FFC000"/>
                </a:solidFill>
                <a:latin typeface="DotumChe" panose="020B0609000101010101" pitchFamily="49" charset="-127"/>
                <a:ea typeface="DotumChe" panose="020B0609000101010101" pitchFamily="49" charset="-127"/>
              </a:endParaRPr>
            </a:p>
          </p:txBody>
        </p:sp>
      </p:grpSp>
      <p:sp>
        <p:nvSpPr>
          <p:cNvPr id="3" name="Shape 1">
            <a:extLst>
              <a:ext uri="{FF2B5EF4-FFF2-40B4-BE49-F238E27FC236}">
                <a16:creationId xmlns:a16="http://schemas.microsoft.com/office/drawing/2014/main" id="{7397090B-4311-9A60-EDF8-8144D0362BFD}"/>
              </a:ext>
            </a:extLst>
          </p:cNvPr>
          <p:cNvSpPr/>
          <p:nvPr/>
        </p:nvSpPr>
        <p:spPr>
          <a:xfrm>
            <a:off x="122064" y="21104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300" b="1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97F0ABA-C0C5-C560-5BF8-FD1B2F5D9CA5}"/>
              </a:ext>
            </a:extLst>
          </p:cNvPr>
          <p:cNvSpPr/>
          <p:nvPr/>
        </p:nvSpPr>
        <p:spPr>
          <a:xfrm>
            <a:off x="299229" y="2195486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300" b="1" dirty="0">
                <a:solidFill>
                  <a:srgbClr val="FFC000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1</a:t>
            </a:r>
            <a:endParaRPr lang="en-US" sz="1300" b="1" dirty="0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0B8053F-4C12-A99C-21FC-DA94162736AE}"/>
              </a:ext>
            </a:extLst>
          </p:cNvPr>
          <p:cNvSpPr/>
          <p:nvPr/>
        </p:nvSpPr>
        <p:spPr>
          <a:xfrm>
            <a:off x="982651" y="2040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altLang="ko-KR" sz="16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Firbase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기반 실시간 채팅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124FA365-968B-0B98-9693-EF0CAB5F58F3}"/>
              </a:ext>
            </a:extLst>
          </p:cNvPr>
          <p:cNvSpPr/>
          <p:nvPr/>
        </p:nvSpPr>
        <p:spPr>
          <a:xfrm>
            <a:off x="859180" y="2600894"/>
            <a:ext cx="34628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endParaRPr lang="en-US" sz="1300" b="1" dirty="0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81BA692C-8DEB-2FCC-9E38-873CD2CAA902}"/>
              </a:ext>
            </a:extLst>
          </p:cNvPr>
          <p:cNvSpPr/>
          <p:nvPr/>
        </p:nvSpPr>
        <p:spPr>
          <a:xfrm>
            <a:off x="4643137" y="21104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300" b="1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A05ED098-ADEB-DE43-BE12-1A23D31DCC9A}"/>
              </a:ext>
            </a:extLst>
          </p:cNvPr>
          <p:cNvSpPr/>
          <p:nvPr/>
        </p:nvSpPr>
        <p:spPr>
          <a:xfrm>
            <a:off x="4795179" y="2195486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300" b="1" dirty="0">
                <a:solidFill>
                  <a:srgbClr val="FFC000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2</a:t>
            </a:r>
            <a:endParaRPr lang="en-US" sz="1300" b="1" dirty="0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87E4C323-C68A-1C7D-DB2D-47C53E92F4D6}"/>
              </a:ext>
            </a:extLst>
          </p:cNvPr>
          <p:cNvSpPr/>
          <p:nvPr/>
        </p:nvSpPr>
        <p:spPr>
          <a:xfrm>
            <a:off x="5450733" y="2130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내 집 주변 반경 설정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6391A9BE-540A-58CF-154C-733BDEF5F62C}"/>
              </a:ext>
            </a:extLst>
          </p:cNvPr>
          <p:cNvSpPr/>
          <p:nvPr/>
        </p:nvSpPr>
        <p:spPr>
          <a:xfrm>
            <a:off x="5246449" y="2679395"/>
            <a:ext cx="33515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위치기반 반경설정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0~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100KM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까지 내가 원하는</a:t>
            </a:r>
            <a:endParaRPr lang="en-US" altLang="ko-KR" sz="13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위치를 임의로 지정하여 거래 반경 설정 가능</a:t>
            </a:r>
            <a:endParaRPr lang="en-US" sz="13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F54A524E-13DA-3E9A-34ED-5A234674A447}"/>
              </a:ext>
            </a:extLst>
          </p:cNvPr>
          <p:cNvSpPr/>
          <p:nvPr/>
        </p:nvSpPr>
        <p:spPr>
          <a:xfrm>
            <a:off x="122064" y="448391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300" b="1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1AED4DF9-4767-2F0D-A44E-477332711F42}"/>
              </a:ext>
            </a:extLst>
          </p:cNvPr>
          <p:cNvSpPr/>
          <p:nvPr/>
        </p:nvSpPr>
        <p:spPr>
          <a:xfrm>
            <a:off x="283274" y="4568927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300" b="1" dirty="0">
                <a:solidFill>
                  <a:srgbClr val="FFC000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3</a:t>
            </a:r>
            <a:endParaRPr lang="en-US" sz="1300" b="1" dirty="0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9AD2D68A-6CF1-C6FA-F84B-F017A2EB5F3C}"/>
              </a:ext>
            </a:extLst>
          </p:cNvPr>
          <p:cNvSpPr/>
          <p:nvPr/>
        </p:nvSpPr>
        <p:spPr>
          <a:xfrm>
            <a:off x="859180" y="4483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예상 시간 도출 및 경로 추천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42BCB48D-DE12-D1DC-1C71-B55F8677B2C9}"/>
              </a:ext>
            </a:extLst>
          </p:cNvPr>
          <p:cNvSpPr/>
          <p:nvPr/>
        </p:nvSpPr>
        <p:spPr>
          <a:xfrm>
            <a:off x="859180" y="4974335"/>
            <a:ext cx="330282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배달의 민족에서 영감을 얻어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,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경로에 따른 예상</a:t>
            </a:r>
            <a:endParaRPr lang="en-US" altLang="ko-KR" sz="13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시간 및 경로를 지원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.</a:t>
            </a:r>
            <a:endParaRPr lang="en-US" sz="13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19" name="Shape 9">
            <a:extLst>
              <a:ext uri="{FF2B5EF4-FFF2-40B4-BE49-F238E27FC236}">
                <a16:creationId xmlns:a16="http://schemas.microsoft.com/office/drawing/2014/main" id="{3F22EC6A-0E25-67E0-B7B6-5EFE69900D3F}"/>
              </a:ext>
            </a:extLst>
          </p:cNvPr>
          <p:cNvSpPr/>
          <p:nvPr/>
        </p:nvSpPr>
        <p:spPr>
          <a:xfrm>
            <a:off x="4696389" y="43989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300" b="1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C2ABDE38-765E-3C56-4464-0A9E5DCABE02}"/>
              </a:ext>
            </a:extLst>
          </p:cNvPr>
          <p:cNvSpPr/>
          <p:nvPr/>
        </p:nvSpPr>
        <p:spPr>
          <a:xfrm>
            <a:off x="4857599" y="4483916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altLang="ko-KR" sz="1300" b="1" dirty="0">
                <a:solidFill>
                  <a:srgbClr val="FFC000"/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Fraunces Medium" pitchFamily="34" charset="-120"/>
              </a:rPr>
              <a:t>4</a:t>
            </a:r>
            <a:endParaRPr lang="en-US" sz="1300" b="1" dirty="0">
              <a:solidFill>
                <a:srgbClr val="FFC000"/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04959DD8-298F-CB08-47F8-08FF717AD3A1}"/>
              </a:ext>
            </a:extLst>
          </p:cNvPr>
          <p:cNvSpPr/>
          <p:nvPr/>
        </p:nvSpPr>
        <p:spPr>
          <a:xfrm>
            <a:off x="5459602" y="4469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관리자 페이지 및 신고기능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3F2D6899-789B-67F4-87EF-234ADBD679B6}"/>
              </a:ext>
            </a:extLst>
          </p:cNvPr>
          <p:cNvSpPr/>
          <p:nvPr/>
        </p:nvSpPr>
        <p:spPr>
          <a:xfrm>
            <a:off x="5416744" y="4994218"/>
            <a:ext cx="43012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신고 기능을 통해 관리자 계정에서</a:t>
            </a:r>
            <a:endParaRPr lang="en-US" altLang="ko-KR" sz="13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  <a:cs typeface="Epilogue" pitchFamily="34" charset="-120"/>
            </a:endParaRPr>
          </a:p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 게시물 비활성화 및 계정 비활성화 가능 구현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  <a:cs typeface="Epilogue" pitchFamily="34" charset="-120"/>
              </a:rPr>
              <a:t>.</a:t>
            </a:r>
            <a:endParaRPr lang="en-US" sz="13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sp>
        <p:nvSpPr>
          <p:cNvPr id="65" name="Text 8">
            <a:extLst>
              <a:ext uri="{FF2B5EF4-FFF2-40B4-BE49-F238E27FC236}">
                <a16:creationId xmlns:a16="http://schemas.microsoft.com/office/drawing/2014/main" id="{E9157A7F-DCFA-CDB6-502D-EF6A640DABD7}"/>
              </a:ext>
            </a:extLst>
          </p:cNvPr>
          <p:cNvSpPr/>
          <p:nvPr/>
        </p:nvSpPr>
        <p:spPr>
          <a:xfrm>
            <a:off x="930895" y="2679395"/>
            <a:ext cx="33515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Firebase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는 다른 데이터베이스와 </a:t>
            </a:r>
            <a:r>
              <a:rPr lang="ko-KR" altLang="en-US" sz="1300" b="1" dirty="0" err="1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다르개</a:t>
            </a:r>
            <a:r>
              <a:rPr lang="en-US" altLang="ko-KR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 RTSP(REAL TIME STREAM PROTOCOL) </a:t>
            </a:r>
            <a:r>
              <a:rPr lang="ko-KR" altLang="en-US" sz="1300" b="1" dirty="0">
                <a:solidFill>
                  <a:schemeClr val="bg1">
                    <a:lumMod val="50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방식을 사용하여 실시간 채팅이 가능</a:t>
            </a:r>
            <a:endParaRPr lang="en-US" sz="1300" b="1" dirty="0">
              <a:solidFill>
                <a:schemeClr val="bg1">
                  <a:lumMod val="50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876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546473-EBC7-586E-1336-0B707FA67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ACC566-3DDD-ACB7-D2C0-FF9BA835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33" y="1079610"/>
            <a:ext cx="9961151" cy="5603147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7DA6FC7-B2B9-3346-C030-0F48B8ECF445}"/>
              </a:ext>
            </a:extLst>
          </p:cNvPr>
          <p:cNvGrpSpPr/>
          <p:nvPr/>
        </p:nvGrpSpPr>
        <p:grpSpPr>
          <a:xfrm>
            <a:off x="5457311" y="173418"/>
            <a:ext cx="1176925" cy="1045674"/>
            <a:chOff x="1115752" y="1858673"/>
            <a:chExt cx="1176925" cy="104567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501BE0-EB10-6F9C-A8DA-EAF47A87C9B4}"/>
                </a:ext>
              </a:extLst>
            </p:cNvPr>
            <p:cNvSpPr txBox="1"/>
            <p:nvPr/>
          </p:nvSpPr>
          <p:spPr>
            <a:xfrm>
              <a:off x="1115752" y="1858673"/>
              <a:ext cx="117692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pple SD Gothic Neo ExtraBold" panose="02000300000000000000" pitchFamily="2" charset="-127"/>
                  <a:ea typeface="Apple SD Gothic Neo ExtraBold" panose="02000300000000000000" pitchFamily="2" charset="-127"/>
                </a:rPr>
                <a:t>ERD</a:t>
              </a:r>
              <a:endParaRPr lang="ko-KR" altLang="en-US" sz="4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A2927E-B9EE-08A3-F7AA-61F2C2B3503C}"/>
                </a:ext>
              </a:extLst>
            </p:cNvPr>
            <p:cNvSpPr txBox="1"/>
            <p:nvPr/>
          </p:nvSpPr>
          <p:spPr>
            <a:xfrm>
              <a:off x="1611850" y="2134906"/>
              <a:ext cx="1847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400" spc="-150" dirty="0">
                <a:solidFill>
                  <a:srgbClr val="FFC000"/>
                </a:solidFill>
                <a:latin typeface="DotumChe" panose="020B0609000101010101" pitchFamily="49" charset="-127"/>
                <a:ea typeface="DotumChe" panose="020B0609000101010101" pitchFamily="49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3DE202-4A3D-C621-4329-77975AE88F99}"/>
              </a:ext>
            </a:extLst>
          </p:cNvPr>
          <p:cNvSpPr/>
          <p:nvPr/>
        </p:nvSpPr>
        <p:spPr>
          <a:xfrm>
            <a:off x="1534658" y="2701763"/>
            <a:ext cx="1333670" cy="455323"/>
          </a:xfrm>
          <a:prstGeom prst="rect">
            <a:avLst/>
          </a:prstGeom>
          <a:noFill/>
          <a:ln w="34925">
            <a:solidFill>
              <a:srgbClr val="FC9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054F8-B1EE-0834-8992-1B51CB02E647}"/>
              </a:ext>
            </a:extLst>
          </p:cNvPr>
          <p:cNvSpPr/>
          <p:nvPr/>
        </p:nvSpPr>
        <p:spPr>
          <a:xfrm>
            <a:off x="1513876" y="5015472"/>
            <a:ext cx="1613788" cy="455323"/>
          </a:xfrm>
          <a:prstGeom prst="rect">
            <a:avLst/>
          </a:prstGeom>
          <a:noFill/>
          <a:ln w="34925">
            <a:solidFill>
              <a:srgbClr val="FC91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547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89574-D75D-6169-A5F4-E1C06EF44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CC5CA0B-1A25-4D7C-17FC-514D4388BD13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C189FF-B599-13F9-94FF-189B72CD307D}"/>
              </a:ext>
            </a:extLst>
          </p:cNvPr>
          <p:cNvSpPr/>
          <p:nvPr/>
        </p:nvSpPr>
        <p:spPr>
          <a:xfrm>
            <a:off x="8128000" y="0"/>
            <a:ext cx="406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61DB00-01F1-8674-C6EB-A23C2CE5B474}"/>
              </a:ext>
            </a:extLst>
          </p:cNvPr>
          <p:cNvSpPr/>
          <p:nvPr/>
        </p:nvSpPr>
        <p:spPr>
          <a:xfrm>
            <a:off x="0" y="0"/>
            <a:ext cx="406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9E041B-8F6E-A25F-A35C-67AEA5EC5BE8}"/>
              </a:ext>
            </a:extLst>
          </p:cNvPr>
          <p:cNvSpPr txBox="1"/>
          <p:nvPr/>
        </p:nvSpPr>
        <p:spPr>
          <a:xfrm flipH="1">
            <a:off x="1288076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21E4F9-52AC-6337-F272-31787C45633F}"/>
              </a:ext>
            </a:extLst>
          </p:cNvPr>
          <p:cNvSpPr txBox="1"/>
          <p:nvPr/>
        </p:nvSpPr>
        <p:spPr>
          <a:xfrm flipH="1">
            <a:off x="5356859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430EDA-E34C-7A54-FBA1-53F79B7D2610}"/>
              </a:ext>
            </a:extLst>
          </p:cNvPr>
          <p:cNvSpPr txBox="1"/>
          <p:nvPr/>
        </p:nvSpPr>
        <p:spPr>
          <a:xfrm flipH="1">
            <a:off x="9489440" y="1391920"/>
            <a:ext cx="1478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endParaRPr lang="ko-KR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06F31-0FD5-7ABA-3E43-072FFB4BE430}"/>
              </a:ext>
            </a:extLst>
          </p:cNvPr>
          <p:cNvSpPr txBox="1"/>
          <p:nvPr/>
        </p:nvSpPr>
        <p:spPr>
          <a:xfrm>
            <a:off x="332012" y="3234700"/>
            <a:ext cx="3390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메인페이지에서</a:t>
            </a:r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동적 쿼리를 활용해 코드 최적화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AB331D-8A38-D389-73D0-2F193B8984FE}"/>
              </a:ext>
            </a:extLst>
          </p:cNvPr>
          <p:cNvSpPr txBox="1"/>
          <p:nvPr/>
        </p:nvSpPr>
        <p:spPr>
          <a:xfrm>
            <a:off x="4400795" y="3234699"/>
            <a:ext cx="3390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리얼타임 데이터베이스를 사용하여 채팅방은 </a:t>
            </a:r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RDB</a:t>
            </a:r>
            <a:r>
              <a:rPr lang="ko-KR" altLang="en-US" sz="1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</a:t>
            </a:r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적용</a:t>
            </a:r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채팅 내역은 </a:t>
            </a:r>
            <a:r>
              <a:rPr lang="en-US" altLang="ko-K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Realtime Database</a:t>
            </a:r>
            <a:r>
              <a:rPr lang="ko-KR" altLang="en-US" sz="16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</a:t>
            </a:r>
            <a:r>
              <a:rPr lang="ko-KR" altLang="en-US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사용함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1FB73-3580-675B-42C9-6E1CCF74003F}"/>
              </a:ext>
            </a:extLst>
          </p:cNvPr>
          <p:cNvSpPr txBox="1"/>
          <p:nvPr/>
        </p:nvSpPr>
        <p:spPr>
          <a:xfrm>
            <a:off x="8533376" y="3234698"/>
            <a:ext cx="3390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페이지 </a:t>
            </a:r>
            <a:r>
              <a:rPr lang="ko-KR" alt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네이션을</a:t>
            </a:r>
            <a:r>
              <a:rPr lang="ko-KR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활용하여 </a:t>
            </a:r>
            <a:r>
              <a:rPr lang="en-US" altLang="ko-KR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KakaoAPI</a:t>
            </a:r>
            <a:r>
              <a:rPr lang="ko-KR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구현에서 위도 경도 </a:t>
            </a:r>
            <a:r>
              <a:rPr lang="ko-KR" altLang="en-US" sz="16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추줄시</a:t>
            </a:r>
            <a:r>
              <a:rPr lang="ko-KR" alt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소요되는 접속시간 최적화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7E6B6-57EF-6E4C-1BCA-0D8856E50FCE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67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065312"/>
            <a:ext cx="519916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3708" dirty="0">
                <a:solidFill>
                  <a:schemeClr val="bg1">
                    <a:lumMod val="50000"/>
                  </a:schemeClr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프로젝트 관리 및 협업 과정</a:t>
            </a:r>
            <a:endParaRPr lang="en-US" sz="3708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661491" y="2033985"/>
            <a:ext cx="1811437" cy="1089124"/>
          </a:xfrm>
          <a:prstGeom prst="roundRect">
            <a:avLst>
              <a:gd name="adj" fmla="val 7289"/>
            </a:avLst>
          </a:prstGeom>
          <a:solidFill>
            <a:schemeClr val="accent6">
              <a:lumMod val="60000"/>
              <a:lumOff val="40000"/>
            </a:schemeClr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500" dirty="0">
              <a:solidFill>
                <a:srgbClr val="FFC00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56853" y="2389585"/>
            <a:ext cx="108347" cy="377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58"/>
              </a:lnSpc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2400" b="1" dirty="0">
                <a:solidFill>
                  <a:schemeClr val="bg1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2661940" y="222299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833" b="1" dirty="0">
                <a:solidFill>
                  <a:schemeClr val="bg1">
                    <a:lumMod val="50000"/>
                  </a:schemeClr>
                </a:solidFill>
                <a:latin typeface="Fraunces Medium" pitchFamily="34" charset="0"/>
              </a:rPr>
              <a:t>Notio</a:t>
            </a:r>
            <a:r>
              <a:rPr lang="en-US" altLang="ko-KR" sz="1833" b="1" dirty="0">
                <a:solidFill>
                  <a:schemeClr val="bg1">
                    <a:lumMod val="50000"/>
                  </a:schemeClr>
                </a:solidFill>
                <a:latin typeface="Fraunces Medium" pitchFamily="34" charset="0"/>
              </a:rPr>
              <a:t>n</a:t>
            </a:r>
            <a:endParaRPr lang="en-US" sz="1833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2661940" y="2631679"/>
            <a:ext cx="756731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altLang="ko-KR" sz="1458" dirty="0">
                <a:solidFill>
                  <a:schemeClr val="bg1">
                    <a:lumMod val="50000"/>
                  </a:schemeClr>
                </a:solidFill>
                <a:latin typeface="Epilogue" pitchFamily="34" charset="0"/>
              </a:rPr>
              <a:t>Notion</a:t>
            </a:r>
            <a:r>
              <a:rPr lang="ko-KR" altLang="en-US" sz="1458" dirty="0">
                <a:solidFill>
                  <a:schemeClr val="bg1">
                    <a:lumMod val="50000"/>
                  </a:schemeClr>
                </a:solidFill>
                <a:latin typeface="Epilogue" pitchFamily="34" charset="0"/>
              </a:rPr>
              <a:t>활용하여 </a:t>
            </a:r>
            <a:r>
              <a:rPr lang="en-US" altLang="ko-KR" sz="1458" dirty="0">
                <a:solidFill>
                  <a:schemeClr val="bg1">
                    <a:lumMod val="50000"/>
                  </a:schemeClr>
                </a:solidFill>
                <a:latin typeface="Epilogue" pitchFamily="34" charset="0"/>
              </a:rPr>
              <a:t>DB</a:t>
            </a:r>
            <a:r>
              <a:rPr lang="ko-KR" altLang="en-US" sz="1458" dirty="0">
                <a:solidFill>
                  <a:schemeClr val="bg1">
                    <a:lumMod val="50000"/>
                  </a:schemeClr>
                </a:solidFill>
                <a:latin typeface="Epilogue" pitchFamily="34" charset="0"/>
              </a:rPr>
              <a:t> 설계 및</a:t>
            </a:r>
            <a:r>
              <a:rPr lang="en-US" altLang="ko-KR" sz="1458" dirty="0">
                <a:solidFill>
                  <a:schemeClr val="bg1">
                    <a:lumMod val="50000"/>
                  </a:schemeClr>
                </a:solidFill>
                <a:latin typeface="Epilogue" pitchFamily="34" charset="0"/>
              </a:rPr>
              <a:t>,</a:t>
            </a:r>
            <a:r>
              <a:rPr lang="ko-KR" altLang="en-US" sz="1458" dirty="0">
                <a:solidFill>
                  <a:schemeClr val="bg1">
                    <a:lumMod val="50000"/>
                  </a:schemeClr>
                </a:solidFill>
                <a:latin typeface="Epilogue" pitchFamily="34" charset="0"/>
              </a:rPr>
              <a:t> 코드 로직 공유</a:t>
            </a:r>
            <a:endParaRPr lang="en-US" sz="1458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Shape 5"/>
          <p:cNvSpPr/>
          <p:nvPr/>
        </p:nvSpPr>
        <p:spPr>
          <a:xfrm>
            <a:off x="2567384" y="3110408"/>
            <a:ext cx="8868668" cy="1270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500">
              <a:solidFill>
                <a:srgbClr val="FFC000"/>
              </a:solidFill>
            </a:endParaRPr>
          </a:p>
        </p:txBody>
      </p:sp>
      <p:sp>
        <p:nvSpPr>
          <p:cNvPr id="8" name="Shape 6"/>
          <p:cNvSpPr/>
          <p:nvPr/>
        </p:nvSpPr>
        <p:spPr>
          <a:xfrm>
            <a:off x="661492" y="3217566"/>
            <a:ext cx="3622973" cy="1089124"/>
          </a:xfrm>
          <a:prstGeom prst="roundRect">
            <a:avLst>
              <a:gd name="adj" fmla="val 7289"/>
            </a:avLst>
          </a:prstGeom>
          <a:solidFill>
            <a:schemeClr val="accent6">
              <a:lumMod val="60000"/>
              <a:lumOff val="40000"/>
            </a:schemeClr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2400" b="1">
              <a:solidFill>
                <a:schemeClr val="bg1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856853" y="3573166"/>
            <a:ext cx="143173" cy="377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58"/>
              </a:lnSpc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2400" b="1" dirty="0">
                <a:solidFill>
                  <a:schemeClr val="bg1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4473476" y="340657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833" b="1" dirty="0">
                <a:solidFill>
                  <a:schemeClr val="bg1">
                    <a:lumMod val="50000"/>
                  </a:schemeClr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형상관리</a:t>
            </a:r>
            <a:endParaRPr lang="en-US" sz="1833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4473476" y="3815259"/>
            <a:ext cx="655667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458" dirty="0" err="1">
                <a:solidFill>
                  <a:schemeClr val="bg1">
                    <a:lumMod val="50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깃허브를</a:t>
            </a:r>
            <a:r>
              <a:rPr lang="en-US" sz="1458" dirty="0">
                <a:solidFill>
                  <a:schemeClr val="bg1">
                    <a:lumMod val="50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458" dirty="0" err="1">
                <a:solidFill>
                  <a:schemeClr val="bg1">
                    <a:lumMod val="50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사용하여</a:t>
            </a:r>
            <a:r>
              <a:rPr lang="ko-KR" altLang="en-US" sz="1458" dirty="0">
                <a:solidFill>
                  <a:schemeClr val="bg1">
                    <a:lumMod val="50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각 </a:t>
            </a:r>
            <a:r>
              <a:rPr lang="ko-KR" altLang="en-US" sz="1458" dirty="0" err="1">
                <a:solidFill>
                  <a:schemeClr val="bg1">
                    <a:lumMod val="50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브랜치를</a:t>
            </a:r>
            <a:r>
              <a:rPr lang="ko-KR" altLang="en-US" sz="1458" dirty="0">
                <a:solidFill>
                  <a:schemeClr val="bg1">
                    <a:lumMod val="50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활용하여 효율적으로 관리함</a:t>
            </a:r>
            <a:endParaRPr lang="en-US" sz="1458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Shape 10"/>
          <p:cNvSpPr/>
          <p:nvPr/>
        </p:nvSpPr>
        <p:spPr>
          <a:xfrm>
            <a:off x="4378920" y="4293989"/>
            <a:ext cx="7057132" cy="12700"/>
          </a:xfrm>
          <a:prstGeom prst="roundRect">
            <a:avLst>
              <a:gd name="adj" fmla="val 625116"/>
            </a:avLst>
          </a:prstGeom>
          <a:solidFill>
            <a:srgbClr val="414A70"/>
          </a:solidFill>
          <a:ln/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500">
              <a:solidFill>
                <a:srgbClr val="FFC000"/>
              </a:solidFill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61491" y="4436119"/>
            <a:ext cx="5434508" cy="1391543"/>
          </a:xfrm>
          <a:prstGeom prst="roundRect">
            <a:avLst>
              <a:gd name="adj" fmla="val 5705"/>
            </a:avLst>
          </a:prstGeom>
          <a:solidFill>
            <a:schemeClr val="accent6">
              <a:lumMod val="60000"/>
              <a:lumOff val="40000"/>
            </a:schemeClr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pPr>
              <a:defRPr sz="1800">
                <a:solidFill>
                  <a:srgbClr val="000000"/>
                </a:solidFill>
                <a:latin typeface="Noto Sans"/>
              </a:defRPr>
            </a:pPr>
            <a:endParaRPr sz="1500">
              <a:solidFill>
                <a:srgbClr val="FFC000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856853" y="4907956"/>
            <a:ext cx="130373" cy="377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58"/>
              </a:lnSpc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2400" b="1" dirty="0">
                <a:solidFill>
                  <a:schemeClr val="bg1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Text 13"/>
          <p:cNvSpPr/>
          <p:nvPr/>
        </p:nvSpPr>
        <p:spPr>
          <a:xfrm>
            <a:off x="6285012" y="459015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en-US" sz="1833" b="1" dirty="0">
                <a:solidFill>
                  <a:schemeClr val="bg1">
                    <a:lumMod val="50000"/>
                  </a:schemeClr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정기 회의</a:t>
            </a:r>
            <a:endParaRPr lang="en-US" sz="1833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 14"/>
          <p:cNvSpPr/>
          <p:nvPr/>
        </p:nvSpPr>
        <p:spPr>
          <a:xfrm>
            <a:off x="6285012" y="4998839"/>
            <a:ext cx="505648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  <a:defRPr sz="1800">
                <a:solidFill>
                  <a:srgbClr val="000000"/>
                </a:solidFill>
                <a:latin typeface="Noto Sans"/>
              </a:defRPr>
            </a:pPr>
            <a:r>
              <a:rPr lang="ko-KR" altLang="en-US" sz="1458" dirty="0">
                <a:solidFill>
                  <a:schemeClr val="bg1">
                    <a:lumMod val="50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주기적인 코드리뷰 통해 코드 일관성 및 가독성 유지</a:t>
            </a:r>
            <a:r>
              <a:rPr lang="en-US" altLang="ko-KR" sz="1458" dirty="0">
                <a:solidFill>
                  <a:schemeClr val="bg1">
                    <a:lumMod val="50000"/>
                  </a:schemeClr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458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A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B478F4-9BE1-4DF1-D8B8-AED924124F57}"/>
              </a:ext>
            </a:extLst>
          </p:cNvPr>
          <p:cNvSpPr txBox="1"/>
          <p:nvPr/>
        </p:nvSpPr>
        <p:spPr>
          <a:xfrm>
            <a:off x="5243843" y="173418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메인화면</a:t>
            </a:r>
            <a:endParaRPr lang="ko-KR" altLang="en-US" sz="3600" b="1" spc="-150" dirty="0">
              <a:solidFill>
                <a:schemeClr val="tx1">
                  <a:lumMod val="75000"/>
                  <a:lumOff val="25000"/>
                </a:schemeClr>
              </a:solidFill>
              <a:latin typeface="Apple SD Gothic Neo ExtraBold" panose="02000300000000000000" pitchFamily="2" charset="-127"/>
              <a:ea typeface="Apple SD Gothic Neo ExtraBold" panose="02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DFEA3D-CB35-FADF-FF5D-0DBE03270582}"/>
              </a:ext>
            </a:extLst>
          </p:cNvPr>
          <p:cNvGrpSpPr/>
          <p:nvPr/>
        </p:nvGrpSpPr>
        <p:grpSpPr>
          <a:xfrm>
            <a:off x="424317" y="791224"/>
            <a:ext cx="5212690" cy="5893358"/>
            <a:chOff x="837696" y="943504"/>
            <a:chExt cx="10516607" cy="591449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85CE5A-F05E-2EA0-EFD7-566CD9537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125" r="1303" b="1"/>
            <a:stretch/>
          </p:blipFill>
          <p:spPr>
            <a:xfrm>
              <a:off x="837696" y="943504"/>
              <a:ext cx="10516607" cy="591449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78D7264-31EC-E31B-B909-4529DFAE9AF1}"/>
                </a:ext>
              </a:extLst>
            </p:cNvPr>
            <p:cNvSpPr/>
            <p:nvPr/>
          </p:nvSpPr>
          <p:spPr>
            <a:xfrm>
              <a:off x="7691689" y="3398920"/>
              <a:ext cx="838701" cy="143440"/>
            </a:xfrm>
            <a:prstGeom prst="rect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88B4CFB-90CF-7434-DCC4-E602BFCE4C31}"/>
              </a:ext>
            </a:extLst>
          </p:cNvPr>
          <p:cNvSpPr txBox="1"/>
          <p:nvPr/>
        </p:nvSpPr>
        <p:spPr>
          <a:xfrm>
            <a:off x="6096000" y="1180189"/>
            <a:ext cx="5325035" cy="50475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전체 상품 및 카테고리 조회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사용자는 전체 상품과 특정 카테고리를 선택하여 조회할 수 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1143000" lvl="2" indent="-228600">
              <a:buFont typeface="+mj-lt"/>
              <a:buAutoNum type="arabicPeriod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좌측에 카테고리 목록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전자기기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의류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가구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인테리어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스포츠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레저 등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을 제공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검색어를 입력하여 원하는 상품 검색 가능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1143000" lvl="2" indent="-228600">
              <a:buFont typeface="+mj-lt"/>
              <a:buAutoNum type="arabicPeriod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143000" lvl="2" indent="-228600">
              <a:buFont typeface="+mj-lt"/>
              <a:buAutoNum type="arabicPeriod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인기 상품 조회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가장 인기 있는 상품들이 상단에 보여집니다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1143000" lvl="2" indent="-228600">
              <a:buFont typeface="+mj-lt"/>
              <a:buAutoNum type="arabicPeriod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 제목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가격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이미지가 표시됩니다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자세히 보기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"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버튼 클릭 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상품 상세페이지로 이동합니다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1143000" lvl="2" indent="-228600">
              <a:buFont typeface="+mj-lt"/>
              <a:buAutoNum type="arabicPeriod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143000" lvl="2" indent="-228600">
              <a:buFont typeface="+mj-lt"/>
              <a:buAutoNum type="arabicPeriod"/>
            </a:pP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 메뉴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설명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상단 우측에서 사용자 정보를 확인하고 로그아웃 및 채팅방으로 이동 가능합니다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세부 기능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marL="1143000" lvl="2" indent="-228600">
              <a:buFont typeface="+mj-lt"/>
              <a:buAutoNum type="arabicPeriod"/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사용자 프로필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닉네임 및 위치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표시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로그아웃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', '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채팅방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버튼 제공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59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10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11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12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13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14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15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16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17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18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19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2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20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21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22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23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24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3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4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5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6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7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8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ppt/theme/themeOverride9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D9401"/>
    </a:accent1>
    <a:accent2>
      <a:srgbClr val="595347"/>
    </a:accent2>
    <a:accent3>
      <a:srgbClr val="D9D8D5"/>
    </a:accent3>
    <a:accent4>
      <a:srgbClr val="B48B61"/>
    </a:accent4>
    <a:accent5>
      <a:srgbClr val="6F7071"/>
    </a:accent5>
    <a:accent6>
      <a:srgbClr val="CD8B2E"/>
    </a:accent6>
    <a:hlink>
      <a:srgbClr val="3F3F3F"/>
    </a:hlink>
    <a:folHlink>
      <a:srgbClr val="3F3F3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</TotalTime>
  <Words>1203</Words>
  <Application>Microsoft Office PowerPoint</Application>
  <PresentationFormat>와이드스크린</PresentationFormat>
  <Paragraphs>278</Paragraphs>
  <Slides>33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Apple SD Gothic Neo</vt:lpstr>
      <vt:lpstr>Apple SD Gothic Neo ExtraBold</vt:lpstr>
      <vt:lpstr>Apple SD Gothic Neo Light</vt:lpstr>
      <vt:lpstr>Epilogue</vt:lpstr>
      <vt:lpstr>Fraunces Medium</vt:lpstr>
      <vt:lpstr>G마켓 산스 TTF Bold</vt:lpstr>
      <vt:lpstr>G마켓 산스 TTF Light</vt:lpstr>
      <vt:lpstr>DotumChe</vt:lpstr>
      <vt:lpstr>Aptos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Soohyeon Kim</cp:lastModifiedBy>
  <cp:revision>51</cp:revision>
  <dcterms:created xsi:type="dcterms:W3CDTF">2020-07-12T23:40:59Z</dcterms:created>
  <dcterms:modified xsi:type="dcterms:W3CDTF">2024-12-16T08:32:24Z</dcterms:modified>
</cp:coreProperties>
</file>